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2"/>
  </p:notesMasterIdLst>
  <p:sldIdLst>
    <p:sldId id="257" r:id="rId2"/>
    <p:sldId id="274" r:id="rId3"/>
    <p:sldId id="275" r:id="rId4"/>
    <p:sldId id="272" r:id="rId5"/>
    <p:sldId id="277" r:id="rId6"/>
    <p:sldId id="278" r:id="rId7"/>
    <p:sldId id="280" r:id="rId8"/>
    <p:sldId id="281" r:id="rId9"/>
    <p:sldId id="279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52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E77"/>
    <a:srgbClr val="4D525A"/>
    <a:srgbClr val="30353F"/>
    <a:srgbClr val="667181"/>
    <a:srgbClr val="43CDD9"/>
    <a:srgbClr val="BABABA"/>
    <a:srgbClr val="DBDBDB"/>
    <a:srgbClr val="85E0E7"/>
    <a:srgbClr val="515A6B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52" autoAdjust="0"/>
  </p:normalViewPr>
  <p:slideViewPr>
    <p:cSldViewPr snapToGrid="0" showGuides="1">
      <p:cViewPr>
        <p:scale>
          <a:sx n="66" d="100"/>
          <a:sy n="66" d="100"/>
        </p:scale>
        <p:origin x="318" y="162"/>
      </p:cViewPr>
      <p:guideLst>
        <p:guide pos="240"/>
        <p:guide orient="horz" pos="144"/>
        <p:guide orient="horz" pos="4104"/>
        <p:guide pos="7440"/>
        <p:guide orient="horz" pos="1512"/>
        <p:guide orient="horz" pos="2352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16/03/2019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jpeg"/><Relationship Id="rId7" Type="http://schemas.openxmlformats.org/officeDocument/2006/relationships/image" Target="../media/image3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jpeg"/><Relationship Id="rId7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6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57920" y="3444079"/>
            <a:ext cx="30761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Readability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97228" y="4150067"/>
            <a:ext cx="779758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bg-BG" sz="2000" dirty="0">
                <a:solidFill>
                  <a:schemeClr val="bg1"/>
                </a:solidFill>
              </a:rPr>
              <a:t>Приложението, което прави печатаният текст достъпен за слепи хора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239390"/>
            <a:ext cx="1117016" cy="111701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8326" y="2372105"/>
            <a:ext cx="898577" cy="898574"/>
          </a:xfrm>
          <a:prstGeom prst="ellipse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45393" y="2372105"/>
            <a:ext cx="898577" cy="898574"/>
          </a:xfrm>
          <a:prstGeom prst="ellipse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DE504DE-4C74-49CD-8A18-4A2E6F8BA7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8612" y="2190827"/>
            <a:ext cx="1261130" cy="12611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0A6452-25E6-41C6-9EAB-E7205D576A97}"/>
              </a:ext>
            </a:extLst>
          </p:cNvPr>
          <p:cNvSpPr txBox="1"/>
          <p:nvPr/>
        </p:nvSpPr>
        <p:spPr>
          <a:xfrm>
            <a:off x="5071604" y="6521587"/>
            <a:ext cx="228908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bg-BG" sz="1400" dirty="0">
                <a:solidFill>
                  <a:schemeClr val="bg1"/>
                </a:solidFill>
              </a:rPr>
              <a:t>Отбор „Ще го мислим после“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44582" y="2043668"/>
            <a:ext cx="450283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bg-BG" sz="4400" b="1" dirty="0">
                <a:solidFill>
                  <a:srgbClr val="FFFFFF"/>
                </a:solidFill>
                <a:latin typeface="+mj-lt"/>
              </a:rPr>
              <a:t>Благодарим на:</a:t>
            </a:r>
            <a:endParaRPr lang="en-US" sz="4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BEEA4-E6A5-4E15-BB76-8EEB633CA832}"/>
              </a:ext>
            </a:extLst>
          </p:cNvPr>
          <p:cNvSpPr txBox="1"/>
          <p:nvPr/>
        </p:nvSpPr>
        <p:spPr>
          <a:xfrm>
            <a:off x="3844582" y="2720776"/>
            <a:ext cx="4502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SmartFabLab</a:t>
            </a:r>
            <a:r>
              <a:rPr lang="en-US" sz="1400" dirty="0">
                <a:solidFill>
                  <a:schemeClr val="bg1"/>
                </a:solidFill>
              </a:rPr>
              <a:t> – </a:t>
            </a:r>
            <a:r>
              <a:rPr lang="bg-BG" sz="1400" dirty="0">
                <a:solidFill>
                  <a:schemeClr val="bg1"/>
                </a:solidFill>
              </a:rPr>
              <a:t>За безплатно принтираните 3</a:t>
            </a:r>
            <a:r>
              <a:rPr lang="en-US" sz="1400" dirty="0">
                <a:solidFill>
                  <a:schemeClr val="bg1"/>
                </a:solidFill>
              </a:rPr>
              <a:t>D </a:t>
            </a:r>
            <a:r>
              <a:rPr lang="bg-BG" sz="1400" dirty="0">
                <a:solidFill>
                  <a:schemeClr val="bg1"/>
                </a:solidFill>
              </a:rPr>
              <a:t>модели на браиловото колело</a:t>
            </a:r>
          </a:p>
          <a:p>
            <a:pPr algn="ctr"/>
            <a:r>
              <a:rPr lang="bg-BG" sz="1400" b="1" dirty="0">
                <a:solidFill>
                  <a:schemeClr val="bg1"/>
                </a:solidFill>
              </a:rPr>
              <a:t>Отбор „</a:t>
            </a:r>
            <a:r>
              <a:rPr lang="en-US" sz="1400" b="1" dirty="0">
                <a:solidFill>
                  <a:schemeClr val="bg1"/>
                </a:solidFill>
              </a:rPr>
              <a:t>Deep </a:t>
            </a:r>
            <a:r>
              <a:rPr lang="en-US" sz="1400" b="1" dirty="0" err="1">
                <a:solidFill>
                  <a:schemeClr val="bg1"/>
                </a:solidFill>
              </a:rPr>
              <a:t>Bluu</a:t>
            </a:r>
            <a:r>
              <a:rPr lang="bg-BG" sz="1400" b="1" dirty="0">
                <a:solidFill>
                  <a:schemeClr val="bg1"/>
                </a:solidFill>
              </a:rPr>
              <a:t>“</a:t>
            </a:r>
            <a:r>
              <a:rPr lang="en-US" sz="1400" dirty="0">
                <a:solidFill>
                  <a:schemeClr val="bg1"/>
                </a:solidFill>
              </a:rPr>
              <a:t>– </a:t>
            </a:r>
            <a:r>
              <a:rPr lang="bg-BG" sz="1400" dirty="0">
                <a:solidFill>
                  <a:schemeClr val="bg1"/>
                </a:solidFill>
              </a:rPr>
              <a:t>За това, че спасиха </a:t>
            </a:r>
            <a:r>
              <a:rPr lang="en-US" sz="1400" dirty="0">
                <a:solidFill>
                  <a:schemeClr val="bg1"/>
                </a:solidFill>
              </a:rPr>
              <a:t>embedded </a:t>
            </a:r>
            <a:r>
              <a:rPr lang="bg-BG" sz="1400" dirty="0">
                <a:solidFill>
                  <a:schemeClr val="bg1"/>
                </a:solidFill>
              </a:rPr>
              <a:t>проекта, като ни дадоха да използваме техни части</a:t>
            </a:r>
          </a:p>
          <a:p>
            <a:pPr algn="ctr"/>
            <a:r>
              <a:rPr lang="bg-BG" sz="1400" dirty="0">
                <a:solidFill>
                  <a:schemeClr val="bg1"/>
                </a:solidFill>
              </a:rPr>
              <a:t>Всички </a:t>
            </a:r>
            <a:r>
              <a:rPr lang="bg-BG" sz="1400" b="1" dirty="0">
                <a:solidFill>
                  <a:schemeClr val="bg1"/>
                </a:solidFill>
              </a:rPr>
              <a:t>ментори</a:t>
            </a:r>
            <a:r>
              <a:rPr lang="bg-BG" sz="1400" dirty="0">
                <a:solidFill>
                  <a:schemeClr val="bg1"/>
                </a:solidFill>
              </a:rPr>
              <a:t>, които компенсираха отсъствието на нашият ментор.</a:t>
            </a:r>
          </a:p>
          <a:p>
            <a:pPr algn="ctr"/>
            <a:r>
              <a:rPr lang="bg-BG" sz="1400" dirty="0">
                <a:solidFill>
                  <a:schemeClr val="bg1"/>
                </a:solidFill>
              </a:rPr>
              <a:t>Също така, пециални благодарност на </a:t>
            </a:r>
            <a:r>
              <a:rPr lang="bg-BG" sz="1400" b="1" dirty="0">
                <a:solidFill>
                  <a:schemeClr val="bg1"/>
                </a:solidFill>
              </a:rPr>
              <a:t>Ники Дими</a:t>
            </a:r>
            <a:endParaRPr lang="bg-BG" sz="1400" dirty="0">
              <a:solidFill>
                <a:schemeClr val="bg1"/>
              </a:solidFill>
            </a:endParaRPr>
          </a:p>
          <a:p>
            <a:pPr algn="ctr"/>
            <a:endParaRPr lang="bg-BG" sz="1400" b="1" dirty="0">
              <a:solidFill>
                <a:schemeClr val="bg1"/>
              </a:solidFill>
            </a:endParaRPr>
          </a:p>
          <a:p>
            <a:pPr algn="ctr"/>
            <a:endParaRPr lang="bg-BG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F87CB-3770-442F-B917-ECBCCEB2AC11}"/>
              </a:ext>
            </a:extLst>
          </p:cNvPr>
          <p:cNvSpPr txBox="1"/>
          <p:nvPr/>
        </p:nvSpPr>
        <p:spPr>
          <a:xfrm>
            <a:off x="3879010" y="4137225"/>
            <a:ext cx="450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>
                <a:solidFill>
                  <a:schemeClr val="bg1"/>
                </a:solidFill>
                <a:latin typeface="Century Gothic (Headings)"/>
              </a:rPr>
              <a:t>И на Вас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 descr="Outside Tier Circle">
            <a:extLst>
              <a:ext uri="{FF2B5EF4-FFF2-40B4-BE49-F238E27FC236}">
                <a16:creationId xmlns:a16="http://schemas.microsoft.com/office/drawing/2014/main" id="{DA5F6E6D-A9ED-471F-B5D3-C84B846650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53806" y="0"/>
            <a:ext cx="10937756" cy="6858000"/>
          </a:xfrm>
          <a:custGeom>
            <a:avLst/>
            <a:gdLst>
              <a:gd name="connsiteX0" fmla="*/ 1784518 w 10937756"/>
              <a:gd name="connsiteY0" fmla="*/ 0 h 6858000"/>
              <a:gd name="connsiteX1" fmla="*/ 9153238 w 10937756"/>
              <a:gd name="connsiteY1" fmla="*/ 0 h 6858000"/>
              <a:gd name="connsiteX2" fmla="*/ 9335959 w 10937756"/>
              <a:gd name="connsiteY2" fmla="*/ 174208 h 6858000"/>
              <a:gd name="connsiteX3" fmla="*/ 10937756 w 10937756"/>
              <a:gd name="connsiteY3" fmla="*/ 4041289 h 6858000"/>
              <a:gd name="connsiteX4" fmla="*/ 10277692 w 10937756"/>
              <a:gd name="connsiteY4" fmla="*/ 6648081 h 6858000"/>
              <a:gd name="connsiteX5" fmla="*/ 10156991 w 10937756"/>
              <a:gd name="connsiteY5" fmla="*/ 6858000 h 6858000"/>
              <a:gd name="connsiteX6" fmla="*/ 780765 w 10937756"/>
              <a:gd name="connsiteY6" fmla="*/ 6858000 h 6858000"/>
              <a:gd name="connsiteX7" fmla="*/ 660064 w 10937756"/>
              <a:gd name="connsiteY7" fmla="*/ 6648081 h 6858000"/>
              <a:gd name="connsiteX8" fmla="*/ 0 w 10937756"/>
              <a:gd name="connsiteY8" fmla="*/ 4041289 h 6858000"/>
              <a:gd name="connsiteX9" fmla="*/ 1601797 w 10937756"/>
              <a:gd name="connsiteY9" fmla="*/ 1742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37756" h="6858000">
                <a:moveTo>
                  <a:pt x="1784518" y="0"/>
                </a:moveTo>
                <a:lnTo>
                  <a:pt x="9153238" y="0"/>
                </a:lnTo>
                <a:lnTo>
                  <a:pt x="9335959" y="174208"/>
                </a:lnTo>
                <a:cubicBezTo>
                  <a:pt x="10325631" y="1163881"/>
                  <a:pt x="10937756" y="2531100"/>
                  <a:pt x="10937756" y="4041289"/>
                </a:cubicBezTo>
                <a:cubicBezTo>
                  <a:pt x="10937756" y="4985157"/>
                  <a:pt x="10698645" y="5873178"/>
                  <a:pt x="10277692" y="6648081"/>
                </a:cubicBezTo>
                <a:lnTo>
                  <a:pt x="10156991" y="6858000"/>
                </a:lnTo>
                <a:lnTo>
                  <a:pt x="780765" y="6858000"/>
                </a:lnTo>
                <a:lnTo>
                  <a:pt x="660064" y="6648081"/>
                </a:lnTo>
                <a:cubicBezTo>
                  <a:pt x="239111" y="5873178"/>
                  <a:pt x="0" y="4985157"/>
                  <a:pt x="0" y="4041289"/>
                </a:cubicBezTo>
                <a:cubicBezTo>
                  <a:pt x="0" y="2531100"/>
                  <a:pt x="612125" y="1163881"/>
                  <a:pt x="1601797" y="1742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 descr="Second Tier Hierarchy Color Large Circle">
            <a:extLst>
              <a:ext uri="{FF2B5EF4-FFF2-40B4-BE49-F238E27FC236}">
                <a16:creationId xmlns:a16="http://schemas.microsoft.com/office/drawing/2014/main" id="{44864D6A-CDDD-4D60-8619-C1AD786F3FBA}"/>
              </a:ext>
            </a:extLst>
          </p:cNvPr>
          <p:cNvSpPr/>
          <p:nvPr/>
        </p:nvSpPr>
        <p:spPr>
          <a:xfrm>
            <a:off x="7037076" y="3040141"/>
            <a:ext cx="1980000" cy="1980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 descr="Second Tier Hierarchy Color Large Circle">
            <a:extLst>
              <a:ext uri="{FF2B5EF4-FFF2-40B4-BE49-F238E27FC236}">
                <a16:creationId xmlns:a16="http://schemas.microsoft.com/office/drawing/2014/main" id="{9CD1768A-EC26-4C6A-A57C-E2300589049F}"/>
              </a:ext>
            </a:extLst>
          </p:cNvPr>
          <p:cNvSpPr/>
          <p:nvPr/>
        </p:nvSpPr>
        <p:spPr>
          <a:xfrm>
            <a:off x="6444530" y="4425522"/>
            <a:ext cx="1980000" cy="1980000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 descr="Second Tier Hierarchy Color Large Circle">
            <a:extLst>
              <a:ext uri="{FF2B5EF4-FFF2-40B4-BE49-F238E27FC236}">
                <a16:creationId xmlns:a16="http://schemas.microsoft.com/office/drawing/2014/main" id="{99530F13-2430-4DB9-9637-7708CFDD87D8}"/>
              </a:ext>
            </a:extLst>
          </p:cNvPr>
          <p:cNvSpPr/>
          <p:nvPr/>
        </p:nvSpPr>
        <p:spPr>
          <a:xfrm>
            <a:off x="6444530" y="1763284"/>
            <a:ext cx="1980000" cy="19800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 descr="Second Tier Hierarchy Color Large Circle">
            <a:extLst>
              <a:ext uri="{FF2B5EF4-FFF2-40B4-BE49-F238E27FC236}">
                <a16:creationId xmlns:a16="http://schemas.microsoft.com/office/drawing/2014/main" id="{A4F69744-BE77-4CA9-862A-54E574EE8336}"/>
              </a:ext>
            </a:extLst>
          </p:cNvPr>
          <p:cNvSpPr/>
          <p:nvPr/>
        </p:nvSpPr>
        <p:spPr>
          <a:xfrm>
            <a:off x="3841485" y="4435047"/>
            <a:ext cx="1980000" cy="1980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 descr="Second Tier Hierarchy Color Large Circle">
            <a:extLst>
              <a:ext uri="{FF2B5EF4-FFF2-40B4-BE49-F238E27FC236}">
                <a16:creationId xmlns:a16="http://schemas.microsoft.com/office/drawing/2014/main" id="{D8B7D5AE-8D15-48A8-BF79-863756AB2273}"/>
              </a:ext>
            </a:extLst>
          </p:cNvPr>
          <p:cNvSpPr/>
          <p:nvPr/>
        </p:nvSpPr>
        <p:spPr>
          <a:xfrm>
            <a:off x="3841485" y="1820635"/>
            <a:ext cx="1980000" cy="198000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 descr="Mid Tier Circle">
            <a:extLst>
              <a:ext uri="{FF2B5EF4-FFF2-40B4-BE49-F238E27FC236}">
                <a16:creationId xmlns:a16="http://schemas.microsoft.com/office/drawing/2014/main" id="{0E26D681-9D60-4729-9BAF-8F1BC982F3C1}"/>
              </a:ext>
            </a:extLst>
          </p:cNvPr>
          <p:cNvSpPr/>
          <p:nvPr/>
        </p:nvSpPr>
        <p:spPr>
          <a:xfrm>
            <a:off x="3776663" y="1744399"/>
            <a:ext cx="4638675" cy="4638675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 descr="High Tier Cricle">
            <a:extLst>
              <a:ext uri="{FF2B5EF4-FFF2-40B4-BE49-F238E27FC236}">
                <a16:creationId xmlns:a16="http://schemas.microsoft.com/office/drawing/2014/main" id="{EFD3B067-A626-42D5-A3BC-823CE088FD62}"/>
              </a:ext>
            </a:extLst>
          </p:cNvPr>
          <p:cNvSpPr/>
          <p:nvPr/>
        </p:nvSpPr>
        <p:spPr>
          <a:xfrm>
            <a:off x="4636294" y="2604030"/>
            <a:ext cx="2919412" cy="291941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bg-BG" dirty="0"/>
              <a:t>Кои сме ние?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8E41E6-B0BF-44BC-98F9-F8F486ABC7F1}"/>
              </a:ext>
            </a:extLst>
          </p:cNvPr>
          <p:cNvSpPr/>
          <p:nvPr/>
        </p:nvSpPr>
        <p:spPr>
          <a:xfrm>
            <a:off x="2906973" y="5175050"/>
            <a:ext cx="1159039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bg-BG" sz="1400" b="1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ТОДОР ДИМИТРОВ</a:t>
            </a:r>
            <a:br>
              <a: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Сървър за разпознаване на текст</a:t>
            </a:r>
            <a:endParaRPr lang="en-US" sz="14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6DAE2-9434-42D9-B876-2B856348AD4A}"/>
              </a:ext>
            </a:extLst>
          </p:cNvPr>
          <p:cNvSpPr/>
          <p:nvPr/>
        </p:nvSpPr>
        <p:spPr>
          <a:xfrm>
            <a:off x="8655313" y="3793736"/>
            <a:ext cx="995337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БОЯН ИВАНОВ</a:t>
            </a:r>
            <a:br>
              <a: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Embedded</a:t>
            </a:r>
          </a:p>
        </p:txBody>
      </p:sp>
      <p:sp>
        <p:nvSpPr>
          <p:cNvPr id="71" name="Oval 70" descr="Second Tier Hierarchy Color Small Circle">
            <a:extLst>
              <a:ext uri="{FF2B5EF4-FFF2-40B4-BE49-F238E27FC236}">
                <a16:creationId xmlns:a16="http://schemas.microsoft.com/office/drawing/2014/main" id="{4B1786F3-631A-4BEE-8323-68AB581BC49E}"/>
              </a:ext>
            </a:extLst>
          </p:cNvPr>
          <p:cNvSpPr/>
          <p:nvPr/>
        </p:nvSpPr>
        <p:spPr>
          <a:xfrm>
            <a:off x="4952221" y="2929105"/>
            <a:ext cx="213490" cy="2134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 descr="Second Tier Hierarchy Color Small Circle">
            <a:extLst>
              <a:ext uri="{FF2B5EF4-FFF2-40B4-BE49-F238E27FC236}">
                <a16:creationId xmlns:a16="http://schemas.microsoft.com/office/drawing/2014/main" id="{D13F3AC2-C134-452A-A575-2AEDD5FDD44A}"/>
              </a:ext>
            </a:extLst>
          </p:cNvPr>
          <p:cNvSpPr/>
          <p:nvPr/>
        </p:nvSpPr>
        <p:spPr>
          <a:xfrm>
            <a:off x="7026968" y="2948970"/>
            <a:ext cx="213490" cy="2134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 descr="Second Tier Hierarchy Color Small Circle">
            <a:extLst>
              <a:ext uri="{FF2B5EF4-FFF2-40B4-BE49-F238E27FC236}">
                <a16:creationId xmlns:a16="http://schemas.microsoft.com/office/drawing/2014/main" id="{F74C5EF9-9647-43F7-B54F-97E136BDC2F4}"/>
              </a:ext>
            </a:extLst>
          </p:cNvPr>
          <p:cNvSpPr/>
          <p:nvPr/>
        </p:nvSpPr>
        <p:spPr>
          <a:xfrm>
            <a:off x="7020654" y="5004920"/>
            <a:ext cx="213490" cy="213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 descr="Second Tier Hierarchy Color Small Circle">
            <a:extLst>
              <a:ext uri="{FF2B5EF4-FFF2-40B4-BE49-F238E27FC236}">
                <a16:creationId xmlns:a16="http://schemas.microsoft.com/office/drawing/2014/main" id="{B6143EC5-1312-45C8-8A63-08B7FD81AEEC}"/>
              </a:ext>
            </a:extLst>
          </p:cNvPr>
          <p:cNvSpPr/>
          <p:nvPr/>
        </p:nvSpPr>
        <p:spPr>
          <a:xfrm>
            <a:off x="7448961" y="3968701"/>
            <a:ext cx="213490" cy="2134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 descr="Second Tier Hierarchy Color Small Circle">
            <a:extLst>
              <a:ext uri="{FF2B5EF4-FFF2-40B4-BE49-F238E27FC236}">
                <a16:creationId xmlns:a16="http://schemas.microsoft.com/office/drawing/2014/main" id="{E95005B3-E7A9-43A7-9097-E5C0B12D0AF3}"/>
              </a:ext>
            </a:extLst>
          </p:cNvPr>
          <p:cNvSpPr/>
          <p:nvPr/>
        </p:nvSpPr>
        <p:spPr>
          <a:xfrm>
            <a:off x="4968596" y="5007567"/>
            <a:ext cx="213490" cy="213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FE6BDAD-2BC9-4A45-B8EB-200CC629DD0A}"/>
              </a:ext>
            </a:extLst>
          </p:cNvPr>
          <p:cNvSpPr/>
          <p:nvPr/>
        </p:nvSpPr>
        <p:spPr>
          <a:xfrm>
            <a:off x="8108344" y="2363577"/>
            <a:ext cx="1097645" cy="63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ИЛИЯН ТАЧЕВ</a:t>
            </a:r>
            <a:br>
              <a: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Сървър за разпознаване на текст</a:t>
            </a:r>
            <a:endParaRPr lang="en-US" sz="14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00494AC-A7A6-4B9B-B978-5FB3CBCBB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98" y="2167146"/>
            <a:ext cx="962805" cy="973624"/>
          </a:xfrm>
          <a:prstGeom prst="ellipse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22677C3-75DF-49A7-AFD5-30A3D1A21326}"/>
              </a:ext>
            </a:extLst>
          </p:cNvPr>
          <p:cNvSpPr/>
          <p:nvPr/>
        </p:nvSpPr>
        <p:spPr>
          <a:xfrm>
            <a:off x="3023136" y="2411470"/>
            <a:ext cx="995337" cy="63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СИМЕОН ГЕОРГИЕВ</a:t>
            </a:r>
          </a:p>
          <a:p>
            <a:pPr lvl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bg-BG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Капитан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A64254F-886B-4534-ABD7-49092CB881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07" y="2266472"/>
            <a:ext cx="973624" cy="973624"/>
          </a:xfrm>
          <a:prstGeom prst="ellipse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9AA0D13-3F9A-4665-B6DC-0250B0F6DD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3"/>
          <a:stretch/>
        </p:blipFill>
        <p:spPr>
          <a:xfrm>
            <a:off x="7053452" y="5023149"/>
            <a:ext cx="934219" cy="907359"/>
          </a:xfrm>
          <a:prstGeom prst="ellipse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EBCF5F7-154A-4119-A7B2-33E83E8ABE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46" y="4959590"/>
            <a:ext cx="973624" cy="970919"/>
          </a:xfrm>
          <a:prstGeom prst="ellipse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181FF1A-FF71-4B9D-9C5A-266BF1AFCD37}"/>
              </a:ext>
            </a:extLst>
          </p:cNvPr>
          <p:cNvSpPr/>
          <p:nvPr/>
        </p:nvSpPr>
        <p:spPr>
          <a:xfrm>
            <a:off x="8091872" y="5208432"/>
            <a:ext cx="1076993" cy="63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bg-BG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АНГЕЛ ПЕНЧЕВ</a:t>
            </a:r>
            <a:br>
              <a: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UX/UI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493E3560-4E87-405F-9B25-8D4848C8BD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1142" y="3232983"/>
            <a:ext cx="1779179" cy="17791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BAC389-3EFD-4F71-9B8C-3C4D50F688A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3514" r="-18" b="22478"/>
          <a:stretch/>
        </p:blipFill>
        <p:spPr>
          <a:xfrm>
            <a:off x="7597539" y="3576881"/>
            <a:ext cx="988209" cy="97512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43762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bg-BG" dirty="0"/>
              <a:t>Какво целим с този проект?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41C16-D683-4CE2-8F7C-6E1C1CE2E568}"/>
              </a:ext>
            </a:extLst>
          </p:cNvPr>
          <p:cNvSpPr txBox="1"/>
          <p:nvPr/>
        </p:nvSpPr>
        <p:spPr>
          <a:xfrm>
            <a:off x="5677469" y="1965960"/>
            <a:ext cx="5964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>
                <a:solidFill>
                  <a:srgbClr val="30353F"/>
                </a:solidFill>
              </a:rPr>
              <a:t>Да премахнем бариерата между принтираният текст (книги, документи и др.) и потребителя със зрителни увреждания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>
              <a:solidFill>
                <a:srgbClr val="30353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>
                <a:solidFill>
                  <a:srgbClr val="30353F"/>
                </a:solidFill>
              </a:rPr>
              <a:t>*</a:t>
            </a:r>
            <a:r>
              <a:rPr lang="en-US" dirty="0">
                <a:solidFill>
                  <a:srgbClr val="30353F"/>
                </a:solidFill>
              </a:rPr>
              <a:t>Some other idea here</a:t>
            </a:r>
            <a:r>
              <a:rPr lang="bg-BG" dirty="0">
                <a:solidFill>
                  <a:srgbClr val="30353F"/>
                </a:solidFill>
              </a:rPr>
              <a:t>*</a:t>
            </a:r>
          </a:p>
          <a:p>
            <a:endParaRPr lang="bg-BG" dirty="0">
              <a:solidFill>
                <a:srgbClr val="30353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>
                <a:solidFill>
                  <a:srgbClr val="30353F"/>
                </a:solidFill>
              </a:rPr>
              <a:t>Да улесним тези потребители в тяхната работна среда и да ги направим ценни за бизнеса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4AB9E9D-60DC-4F0E-A0E3-9275C27B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7188" y="1705970"/>
            <a:ext cx="9386491" cy="508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691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609600"/>
            <a:ext cx="10299704" cy="1356360"/>
          </a:xfrm>
        </p:spPr>
        <p:txBody>
          <a:bodyPr>
            <a:normAutofit/>
          </a:bodyPr>
          <a:lstStyle/>
          <a:p>
            <a:r>
              <a:rPr lang="bg-BG" dirty="0"/>
              <a:t>Как постигаме това?</a:t>
            </a:r>
            <a:endParaRPr lang="en-US" dirty="0"/>
          </a:p>
        </p:txBody>
      </p:sp>
      <p:sp>
        <p:nvSpPr>
          <p:cNvPr id="82" name="Oval 81" descr="High Tier Cricle">
            <a:extLst>
              <a:ext uri="{FF2B5EF4-FFF2-40B4-BE49-F238E27FC236}">
                <a16:creationId xmlns:a16="http://schemas.microsoft.com/office/drawing/2014/main" id="{B410EE2B-0302-4D1E-9038-B3ED60C92445}"/>
              </a:ext>
            </a:extLst>
          </p:cNvPr>
          <p:cNvSpPr/>
          <p:nvPr/>
        </p:nvSpPr>
        <p:spPr>
          <a:xfrm>
            <a:off x="4790093" y="2667000"/>
            <a:ext cx="2510590" cy="251059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7F8C5595-AFCC-404D-8C6A-4717D2C115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613" y="2870520"/>
            <a:ext cx="2103550" cy="21035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CAAF58-F25C-47EA-8915-6AD80A3DE03C}"/>
              </a:ext>
            </a:extLst>
          </p:cNvPr>
          <p:cNvSpPr txBox="1"/>
          <p:nvPr/>
        </p:nvSpPr>
        <p:spPr>
          <a:xfrm>
            <a:off x="4592374" y="5382001"/>
            <a:ext cx="2875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0353F"/>
                </a:solidFill>
              </a:rPr>
              <a:t>Readability:</a:t>
            </a:r>
          </a:p>
          <a:p>
            <a:pPr algn="ctr"/>
            <a:r>
              <a:rPr lang="bg-BG" dirty="0">
                <a:solidFill>
                  <a:srgbClr val="30353F"/>
                </a:solidFill>
              </a:rPr>
              <a:t>Андроид приложение</a:t>
            </a:r>
            <a:endParaRPr lang="en-US" dirty="0">
              <a:solidFill>
                <a:srgbClr val="30353F"/>
              </a:solidFill>
            </a:endParaRPr>
          </a:p>
        </p:txBody>
      </p:sp>
      <p:sp>
        <p:nvSpPr>
          <p:cNvPr id="87" name="Oval 86" descr="High Tier Cricle">
            <a:extLst>
              <a:ext uri="{FF2B5EF4-FFF2-40B4-BE49-F238E27FC236}">
                <a16:creationId xmlns:a16="http://schemas.microsoft.com/office/drawing/2014/main" id="{8525444C-4DC4-4B74-940B-ABFC657CF9B4}"/>
              </a:ext>
            </a:extLst>
          </p:cNvPr>
          <p:cNvSpPr/>
          <p:nvPr/>
        </p:nvSpPr>
        <p:spPr>
          <a:xfrm>
            <a:off x="8991340" y="2905767"/>
            <a:ext cx="2027180" cy="20271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 descr="High Tier Cricle">
            <a:extLst>
              <a:ext uri="{FF2B5EF4-FFF2-40B4-BE49-F238E27FC236}">
                <a16:creationId xmlns:a16="http://schemas.microsoft.com/office/drawing/2014/main" id="{6AD96082-FA25-4D68-8815-559D95CC0A1B}"/>
              </a:ext>
            </a:extLst>
          </p:cNvPr>
          <p:cNvSpPr/>
          <p:nvPr/>
        </p:nvSpPr>
        <p:spPr>
          <a:xfrm>
            <a:off x="1041776" y="2906424"/>
            <a:ext cx="2027180" cy="20271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7E263D-84D5-4426-A369-CB9F0D774A47}"/>
              </a:ext>
            </a:extLst>
          </p:cNvPr>
          <p:cNvSpPr txBox="1"/>
          <p:nvPr/>
        </p:nvSpPr>
        <p:spPr>
          <a:xfrm>
            <a:off x="8567156" y="5379063"/>
            <a:ext cx="287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rgbClr val="30353F"/>
                </a:solidFill>
              </a:rPr>
              <a:t>Механичен браилов четец</a:t>
            </a:r>
            <a:endParaRPr lang="en-US" dirty="0">
              <a:solidFill>
                <a:srgbClr val="30353F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D0C2C99-B05F-4EA5-BCAB-823D751B9D32}"/>
              </a:ext>
            </a:extLst>
          </p:cNvPr>
          <p:cNvSpPr txBox="1"/>
          <p:nvPr/>
        </p:nvSpPr>
        <p:spPr>
          <a:xfrm>
            <a:off x="485887" y="5379063"/>
            <a:ext cx="313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30353F"/>
                </a:solidFill>
              </a:rPr>
              <a:t>API</a:t>
            </a:r>
            <a:r>
              <a:rPr lang="bg-BG" dirty="0">
                <a:solidFill>
                  <a:srgbClr val="30353F"/>
                </a:solidFill>
              </a:rPr>
              <a:t> за разпознаване на текст</a:t>
            </a:r>
            <a:endParaRPr lang="en-US" dirty="0">
              <a:solidFill>
                <a:srgbClr val="30353F"/>
              </a:solidFill>
            </a:endParaRP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1E8FEDD2-B098-437A-BCF1-CCD04F0904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4959" y="3637976"/>
            <a:ext cx="1049232" cy="612052"/>
          </a:xfrm>
          <a:prstGeom prst="rect">
            <a:avLst/>
          </a:prstGeom>
        </p:spPr>
      </p:pic>
      <p:sp>
        <p:nvSpPr>
          <p:cNvPr id="105" name="Arrow: Pentagon 104">
            <a:extLst>
              <a:ext uri="{FF2B5EF4-FFF2-40B4-BE49-F238E27FC236}">
                <a16:creationId xmlns:a16="http://schemas.microsoft.com/office/drawing/2014/main" id="{38F75855-B9AE-4CCD-B47E-D354B3EDB292}"/>
              </a:ext>
            </a:extLst>
          </p:cNvPr>
          <p:cNvSpPr/>
          <p:nvPr/>
        </p:nvSpPr>
        <p:spPr>
          <a:xfrm rot="16200000">
            <a:off x="1890337" y="6589774"/>
            <a:ext cx="268226" cy="268226"/>
          </a:xfrm>
          <a:prstGeom prst="homePlate">
            <a:avLst/>
          </a:prstGeom>
          <a:solidFill>
            <a:srgbClr val="4D5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E01A42-B432-4EBB-BB71-F90C733C059B}"/>
              </a:ext>
            </a:extLst>
          </p:cNvPr>
          <p:cNvSpPr/>
          <p:nvPr/>
        </p:nvSpPr>
        <p:spPr>
          <a:xfrm>
            <a:off x="0" y="6810375"/>
            <a:ext cx="4048901" cy="47625"/>
          </a:xfrm>
          <a:prstGeom prst="rect">
            <a:avLst/>
          </a:prstGeom>
          <a:solidFill>
            <a:srgbClr val="4D5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Ð ÐµÐ·ÑÐ»ÑÐ°Ñ Ñ Ð¸Ð·Ð¾Ð±ÑÐ°Ð¶ÐµÐ½Ð¸Ðµ Ð·Ð° cloud white flat illustration">
            <a:extLst>
              <a:ext uri="{FF2B5EF4-FFF2-40B4-BE49-F238E27FC236}">
                <a16:creationId xmlns:a16="http://schemas.microsoft.com/office/drawing/2014/main" id="{CA8F8B78-CE0E-43C2-B04B-1C864139B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01" y="3287719"/>
            <a:ext cx="1249965" cy="124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63670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Ð ÐµÐ·ÑÐ»ÑÐ°Ñ Ñ Ð¸Ð·Ð¾Ð±ÑÐ°Ð¶ÐµÐ½Ð¸Ðµ Ð·Ð° wallpapers 1920x1080">
            <a:extLst>
              <a:ext uri="{FF2B5EF4-FFF2-40B4-BE49-F238E27FC236}">
                <a16:creationId xmlns:a16="http://schemas.microsoft.com/office/drawing/2014/main" id="{BFA5CB85-9DFC-4594-BEBE-99644AB1F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183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imgur.com/Mzt6T7c.jpg">
            <a:extLst>
              <a:ext uri="{FF2B5EF4-FFF2-40B4-BE49-F238E27FC236}">
                <a16:creationId xmlns:a16="http://schemas.microsoft.com/office/drawing/2014/main" id="{90B1E28F-54F1-4CD7-B299-874C356E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94" y="1830"/>
            <a:ext cx="122322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14-eu5.startpage.com/cgi-bin/serveimage?url=http:%2F%2Fwallpaperswide.com%2Fdownload%2Fpurple_sunset-wallpaper-5120x3200.jpg&amp;sp=7b00b8b7177632c0152f548164b894f5">
            <a:extLst>
              <a:ext uri="{FF2B5EF4-FFF2-40B4-BE49-F238E27FC236}">
                <a16:creationId xmlns:a16="http://schemas.microsoft.com/office/drawing/2014/main" id="{A0EE0CA6-DFD1-4E81-84D8-5396FD808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13" y="1829"/>
            <a:ext cx="122183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3F955783-976C-4E60-9935-B7750A72B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049772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045F129-F8D0-44CA-8D31-170C76CBD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7155" y="832630"/>
            <a:ext cx="1614859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5CFCB23-3298-444A-93AB-E51FFB7F62F0}"/>
              </a:ext>
            </a:extLst>
          </p:cNvPr>
          <p:cNvSpPr txBox="1"/>
          <p:nvPr/>
        </p:nvSpPr>
        <p:spPr>
          <a:xfrm>
            <a:off x="165100" y="3242497"/>
            <a:ext cx="370826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F4B45A7-3767-4524-AB9A-E7EAAE66C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5318" y="2790396"/>
            <a:ext cx="145799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E654C30-2C70-4968-B95D-AAEF0DE13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58995" y="5910589"/>
            <a:ext cx="74818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 descr="High Tier Cricle">
            <a:extLst>
              <a:ext uri="{FF2B5EF4-FFF2-40B4-BE49-F238E27FC236}">
                <a16:creationId xmlns:a16="http://schemas.microsoft.com/office/drawing/2014/main" id="{79079A68-6BAB-417D-A4C3-A38BA043F204}"/>
              </a:ext>
            </a:extLst>
          </p:cNvPr>
          <p:cNvSpPr/>
          <p:nvPr/>
        </p:nvSpPr>
        <p:spPr>
          <a:xfrm>
            <a:off x="1124839" y="834608"/>
            <a:ext cx="1616492" cy="161649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015644-9BB8-45DE-BFC9-24E53476901A}"/>
              </a:ext>
            </a:extLst>
          </p:cNvPr>
          <p:cNvGrpSpPr/>
          <p:nvPr/>
        </p:nvGrpSpPr>
        <p:grpSpPr>
          <a:xfrm>
            <a:off x="12205882" y="-1"/>
            <a:ext cx="4049772" cy="6857999"/>
            <a:chOff x="4049772" y="1"/>
            <a:chExt cx="4049772" cy="68579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EFA7926-C106-497C-9AB7-4819A7337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049772" y="1"/>
              <a:ext cx="4049772" cy="6857999"/>
            </a:xfrm>
            <a:prstGeom prst="rect">
              <a:avLst/>
            </a:prstGeom>
            <a:solidFill>
              <a:srgbClr val="30353F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 descr="High Tier Cricle">
              <a:extLst>
                <a:ext uri="{FF2B5EF4-FFF2-40B4-BE49-F238E27FC236}">
                  <a16:creationId xmlns:a16="http://schemas.microsoft.com/office/drawing/2014/main" id="{5BBE0E25-1191-4067-B10C-689BE6FD7177}"/>
                </a:ext>
              </a:extLst>
            </p:cNvPr>
            <p:cNvSpPr/>
            <p:nvPr/>
          </p:nvSpPr>
          <p:spPr>
            <a:xfrm>
              <a:off x="5119380" y="660338"/>
              <a:ext cx="1607536" cy="160753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C575F3C-E673-4DBA-87F3-0564C59C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98521" y="673038"/>
              <a:ext cx="1568671" cy="16075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122B79-DC95-421B-BA39-4423AEC9BCBE}"/>
                </a:ext>
              </a:extLst>
            </p:cNvPr>
            <p:cNvSpPr txBox="1"/>
            <p:nvPr/>
          </p:nvSpPr>
          <p:spPr>
            <a:xfrm>
              <a:off x="4214872" y="3242497"/>
              <a:ext cx="3708263" cy="1661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bg-BG" dirty="0">
                  <a:solidFill>
                    <a:schemeClr val="bg1"/>
                  </a:solidFill>
                </a:rPr>
                <a:t>Андроид приложението на</a:t>
              </a:r>
              <a:r>
                <a:rPr lang="en-US" dirty="0">
                  <a:solidFill>
                    <a:schemeClr val="bg1"/>
                  </a:solidFill>
                </a:rPr>
                <a:t> Readability </a:t>
              </a:r>
              <a:r>
                <a:rPr lang="bg-BG" dirty="0">
                  <a:solidFill>
                    <a:schemeClr val="bg1"/>
                  </a:solidFill>
                </a:rPr>
                <a:t>е сърцето на проекта.</a:t>
              </a:r>
            </a:p>
            <a:p>
              <a:pPr algn="ctr"/>
              <a:r>
                <a:rPr lang="bg-BG" dirty="0">
                  <a:solidFill>
                    <a:schemeClr val="bg1"/>
                  </a:solidFill>
                </a:rPr>
                <a:t>Чрез него се заснема текстовият документ, предава се на </a:t>
              </a:r>
              <a:r>
                <a:rPr lang="en-US" dirty="0">
                  <a:solidFill>
                    <a:schemeClr val="bg1"/>
                  </a:solidFill>
                </a:rPr>
                <a:t>Cloud API-a </a:t>
              </a:r>
              <a:r>
                <a:rPr lang="bg-BG" dirty="0">
                  <a:solidFill>
                    <a:schemeClr val="bg1"/>
                  </a:solidFill>
                </a:rPr>
                <a:t>за обработка и отговорът се предава на браиловият четец.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AE8334-FEC7-4FC9-A471-966172127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55090" y="2790396"/>
              <a:ext cx="145799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85012CA-9CFA-495F-BAE7-C1203E306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608767" y="5910589"/>
              <a:ext cx="748181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FD0186-60DE-4233-846B-F1D541FF340B}"/>
              </a:ext>
            </a:extLst>
          </p:cNvPr>
          <p:cNvGrpSpPr/>
          <p:nvPr/>
        </p:nvGrpSpPr>
        <p:grpSpPr>
          <a:xfrm>
            <a:off x="16255653" y="-2"/>
            <a:ext cx="4158327" cy="6857999"/>
            <a:chOff x="16255653" y="-2"/>
            <a:chExt cx="4158327" cy="68579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68B56-46E2-4D43-87A8-BA3660579171}"/>
                </a:ext>
              </a:extLst>
            </p:cNvPr>
            <p:cNvGrpSpPr/>
            <p:nvPr/>
          </p:nvGrpSpPr>
          <p:grpSpPr>
            <a:xfrm>
              <a:off x="16255653" y="-2"/>
              <a:ext cx="4158327" cy="6857999"/>
              <a:chOff x="16255653" y="-2"/>
              <a:chExt cx="4151431" cy="685799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1B3EA45-C78F-4C9D-87D2-851F4CA0DBA2}"/>
                  </a:ext>
                </a:extLst>
              </p:cNvPr>
              <p:cNvGrpSpPr/>
              <p:nvPr/>
            </p:nvGrpSpPr>
            <p:grpSpPr>
              <a:xfrm>
                <a:off x="16255653" y="-2"/>
                <a:ext cx="4151431" cy="6857999"/>
                <a:chOff x="4049771" y="1"/>
                <a:chExt cx="4049771" cy="6857999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4DEB99A-DF5E-4304-973D-0DF61F4C99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4049771" y="1"/>
                  <a:ext cx="4049771" cy="6857999"/>
                </a:xfrm>
                <a:prstGeom prst="rect">
                  <a:avLst/>
                </a:prstGeom>
                <a:solidFill>
                  <a:srgbClr val="30353F">
                    <a:alpha val="8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95A0F62-6595-4629-87C0-454534148C87}"/>
                    </a:ext>
                  </a:extLst>
                </p:cNvPr>
                <p:cNvSpPr txBox="1"/>
                <p:nvPr/>
              </p:nvSpPr>
              <p:spPr>
                <a:xfrm>
                  <a:off x="4214872" y="3242497"/>
                  <a:ext cx="3708263" cy="16619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bg-BG" dirty="0">
                      <a:solidFill>
                        <a:schemeClr val="bg1"/>
                      </a:solidFill>
                    </a:rPr>
                    <a:t>Браиловият четец представлява механично устройство, което посредством 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Servo </a:t>
                  </a:r>
                  <a:r>
                    <a:rPr lang="bg-BG" dirty="0">
                      <a:solidFill>
                        <a:schemeClr val="bg1"/>
                      </a:solidFill>
                    </a:rPr>
                    <a:t>мотори завърта 3</a:t>
                  </a:r>
                  <a:r>
                    <a:rPr lang="en-US" dirty="0">
                      <a:solidFill>
                        <a:schemeClr val="bg1"/>
                      </a:solidFill>
                    </a:rPr>
                    <a:t>D</a:t>
                  </a:r>
                  <a:r>
                    <a:rPr lang="bg-BG" dirty="0">
                      <a:solidFill>
                        <a:schemeClr val="bg1"/>
                      </a:solidFill>
                    </a:rPr>
                    <a:t> принтирани модели с всички възможни комбинации за браилови колони на тях.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5228FDA-5A59-40BA-B5DD-557B0C7A55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5090" y="2790396"/>
                  <a:ext cx="145799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0871E1E-E347-4FC5-B075-9510E9CB47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08767" y="5910589"/>
                  <a:ext cx="748181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Oval 40" descr="High Tier Cricle">
                <a:extLst>
                  <a:ext uri="{FF2B5EF4-FFF2-40B4-BE49-F238E27FC236}">
                    <a16:creationId xmlns:a16="http://schemas.microsoft.com/office/drawing/2014/main" id="{6B88BCE3-FABB-4AC4-AD2B-A1840DABC9D0}"/>
                  </a:ext>
                </a:extLst>
              </p:cNvPr>
              <p:cNvSpPr/>
              <p:nvPr/>
            </p:nvSpPr>
            <p:spPr>
              <a:xfrm>
                <a:off x="17420411" y="692673"/>
                <a:ext cx="1633708" cy="164561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4179AC0A-78D3-49FD-B64F-CB3EBC787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675837" y="1187982"/>
              <a:ext cx="1122856" cy="655000"/>
            </a:xfrm>
            <a:prstGeom prst="rect">
              <a:avLst/>
            </a:prstGeom>
          </p:spPr>
        </p:pic>
      </p:grpSp>
      <p:pic>
        <p:nvPicPr>
          <p:cNvPr id="1032" name="Picture 8" descr="Ð ÐµÐ·ÑÐ»ÑÐ°Ñ Ñ Ð¸Ð·Ð¾Ð±ÑÐ°Ð¶ÐµÐ½Ð¸Ðµ Ð·Ð° cloud white flat illustration">
            <a:extLst>
              <a:ext uri="{FF2B5EF4-FFF2-40B4-BE49-F238E27FC236}">
                <a16:creationId xmlns:a16="http://schemas.microsoft.com/office/drawing/2014/main" id="{32D9810E-BD69-4563-B2A7-9B457F19D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324" y="1040605"/>
            <a:ext cx="1057522" cy="105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572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66927 0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 L -0.67006 0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aw.githubusercontent.com/angel-penchev/we-will-develop-it-later/embedded/schematic/schematic.png">
            <a:extLst>
              <a:ext uri="{FF2B5EF4-FFF2-40B4-BE49-F238E27FC236}">
                <a16:creationId xmlns:a16="http://schemas.microsoft.com/office/drawing/2014/main" id="{2175DB01-8744-4F63-BE7B-EDC97122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26" y="461144"/>
            <a:ext cx="9918962" cy="593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40368C-EC00-4F62-9295-8F581F35DC67}"/>
              </a:ext>
            </a:extLst>
          </p:cNvPr>
          <p:cNvGrpSpPr/>
          <p:nvPr/>
        </p:nvGrpSpPr>
        <p:grpSpPr>
          <a:xfrm>
            <a:off x="129410" y="96015"/>
            <a:ext cx="2027180" cy="2027180"/>
            <a:chOff x="8991340" y="2905767"/>
            <a:chExt cx="2027180" cy="2027180"/>
          </a:xfrm>
        </p:grpSpPr>
        <p:sp>
          <p:nvSpPr>
            <p:cNvPr id="87" name="Oval 86" descr="High Tier Cricle">
              <a:extLst>
                <a:ext uri="{FF2B5EF4-FFF2-40B4-BE49-F238E27FC236}">
                  <a16:creationId xmlns:a16="http://schemas.microsoft.com/office/drawing/2014/main" id="{8525444C-4DC4-4B74-940B-ABFC657CF9B4}"/>
                </a:ext>
              </a:extLst>
            </p:cNvPr>
            <p:cNvSpPr/>
            <p:nvPr/>
          </p:nvSpPr>
          <p:spPr>
            <a:xfrm>
              <a:off x="8991340" y="2905767"/>
              <a:ext cx="2027180" cy="202718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1E8FEDD2-B098-437A-BCF1-CCD04F090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04959" y="3637976"/>
              <a:ext cx="1049232" cy="612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82848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752B3-0E65-4C2F-9934-514873A08844}"/>
              </a:ext>
            </a:extLst>
          </p:cNvPr>
          <p:cNvSpPr txBox="1"/>
          <p:nvPr/>
        </p:nvSpPr>
        <p:spPr>
          <a:xfrm>
            <a:off x="4163583" y="3444079"/>
            <a:ext cx="386484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Demo time! :D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C6B825-802D-4D46-9FDD-70A141CB6386}"/>
              </a:ext>
            </a:extLst>
          </p:cNvPr>
          <p:cNvSpPr txBox="1"/>
          <p:nvPr/>
        </p:nvSpPr>
        <p:spPr>
          <a:xfrm>
            <a:off x="5512529" y="4150067"/>
            <a:ext cx="11669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Readability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027B1A-0B90-44CA-90A9-7079F0334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8326" y="2372105"/>
            <a:ext cx="898577" cy="898574"/>
          </a:xfrm>
          <a:prstGeom prst="ellipse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0FA164-681A-4A4C-867C-D9DDF8899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45393" y="2372105"/>
            <a:ext cx="898577" cy="898574"/>
          </a:xfrm>
          <a:prstGeom prst="ellipse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FC7DFC-C4F1-47C9-B7AA-1D79A0BC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239390"/>
            <a:ext cx="1117016" cy="111701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0425A0-C914-4455-A7CC-0744520206EA}"/>
              </a:ext>
            </a:extLst>
          </p:cNvPr>
          <p:cNvSpPr txBox="1"/>
          <p:nvPr/>
        </p:nvSpPr>
        <p:spPr>
          <a:xfrm>
            <a:off x="5071604" y="6521587"/>
            <a:ext cx="228908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bg-BG" sz="1400" dirty="0">
                <a:solidFill>
                  <a:schemeClr val="bg1"/>
                </a:solidFill>
              </a:rPr>
              <a:t>Отбор „Ще го мислим после“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CDA73D5-771C-4DDD-BC17-44464E0D85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1902" y="2447146"/>
            <a:ext cx="748492" cy="7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176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7700" y="2750820"/>
            <a:ext cx="11163300" cy="1356360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Бъдещо развитие на проекта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41C16-D683-4CE2-8F7C-6E1C1CE2E568}"/>
              </a:ext>
            </a:extLst>
          </p:cNvPr>
          <p:cNvSpPr txBox="1"/>
          <p:nvPr/>
        </p:nvSpPr>
        <p:spPr>
          <a:xfrm>
            <a:off x="647700" y="4261485"/>
            <a:ext cx="1116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>
                <a:solidFill>
                  <a:srgbClr val="30353F"/>
                </a:solidFill>
              </a:rPr>
              <a:t>*</a:t>
            </a:r>
            <a:r>
              <a:rPr lang="en-US">
                <a:solidFill>
                  <a:srgbClr val="30353F"/>
                </a:solidFill>
              </a:rPr>
              <a:t>Some idea here</a:t>
            </a:r>
            <a:r>
              <a:rPr lang="bg-BG">
                <a:solidFill>
                  <a:srgbClr val="30353F"/>
                </a:solidFill>
              </a:rPr>
              <a:t>*</a:t>
            </a:r>
          </a:p>
          <a:p>
            <a:endParaRPr lang="bg-BG">
              <a:solidFill>
                <a:srgbClr val="30353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>
                <a:solidFill>
                  <a:srgbClr val="30353F"/>
                </a:solidFill>
              </a:rPr>
              <a:t>*</a:t>
            </a:r>
            <a:r>
              <a:rPr lang="en-US">
                <a:solidFill>
                  <a:srgbClr val="30353F"/>
                </a:solidFill>
              </a:rPr>
              <a:t>Some other idea here</a:t>
            </a:r>
            <a:r>
              <a:rPr lang="bg-BG">
                <a:solidFill>
                  <a:srgbClr val="30353F"/>
                </a:solidFill>
              </a:rPr>
              <a:t>*</a:t>
            </a:r>
          </a:p>
          <a:p>
            <a:endParaRPr lang="bg-BG">
              <a:solidFill>
                <a:srgbClr val="30353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0353F"/>
                </a:solidFill>
              </a:rPr>
              <a:t>idk</a:t>
            </a:r>
            <a:endParaRPr lang="bg-BG" dirty="0">
              <a:solidFill>
                <a:srgbClr val="30353F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95CBFF9A-4033-476F-A2E9-D407436344F1}"/>
              </a:ext>
            </a:extLst>
          </p:cNvPr>
          <p:cNvSpPr txBox="1">
            <a:spLocks/>
          </p:cNvSpPr>
          <p:nvPr/>
        </p:nvSpPr>
        <p:spPr>
          <a:xfrm>
            <a:off x="5082411" y="646488"/>
            <a:ext cx="2027180" cy="1950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3000" dirty="0">
              <a:solidFill>
                <a:schemeClr val="bg1"/>
              </a:solidFill>
            </a:endParaRPr>
          </a:p>
        </p:txBody>
      </p:sp>
      <p:sp>
        <p:nvSpPr>
          <p:cNvPr id="9" name="Oval 8" descr="High Tier Cricle">
            <a:extLst>
              <a:ext uri="{FF2B5EF4-FFF2-40B4-BE49-F238E27FC236}">
                <a16:creationId xmlns:a16="http://schemas.microsoft.com/office/drawing/2014/main" id="{F1BEE895-AAA2-4F62-AFA8-632F9FEE945E}"/>
              </a:ext>
            </a:extLst>
          </p:cNvPr>
          <p:cNvSpPr/>
          <p:nvPr/>
        </p:nvSpPr>
        <p:spPr>
          <a:xfrm>
            <a:off x="3387569" y="228600"/>
            <a:ext cx="2522220" cy="25222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20AB29F-8A9E-405C-B3B5-5356D35077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1089" y="410172"/>
            <a:ext cx="2113294" cy="211329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8726C6A3-43AE-43B3-8304-F0521EE38C90}"/>
              </a:ext>
            </a:extLst>
          </p:cNvPr>
          <p:cNvSpPr txBox="1">
            <a:spLocks/>
          </p:cNvSpPr>
          <p:nvPr/>
        </p:nvSpPr>
        <p:spPr>
          <a:xfrm>
            <a:off x="6095999" y="228600"/>
            <a:ext cx="5715001" cy="2438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sz="9800" b="1" dirty="0">
                <a:solidFill>
                  <a:srgbClr val="FBBE77"/>
                </a:solidFill>
              </a:rPr>
              <a:t>++?</a:t>
            </a:r>
            <a:endParaRPr lang="en-US" sz="9800" b="1" dirty="0">
              <a:solidFill>
                <a:srgbClr val="FBBE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461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95135" y="3444079"/>
            <a:ext cx="5201745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bg-BG" sz="4400" b="1" dirty="0">
                <a:solidFill>
                  <a:schemeClr val="bg1"/>
                </a:solidFill>
                <a:latin typeface="+mj-lt"/>
              </a:rPr>
              <a:t>Време за въпроси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2529" y="4150067"/>
            <a:ext cx="11669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Readability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239390"/>
            <a:ext cx="1117016" cy="111701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8326" y="2372105"/>
            <a:ext cx="898577" cy="898574"/>
          </a:xfrm>
          <a:prstGeom prst="ellipse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45393" y="2372105"/>
            <a:ext cx="898577" cy="898574"/>
          </a:xfrm>
          <a:prstGeom prst="ellipse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0A6452-25E6-41C6-9EAB-E7205D576A97}"/>
              </a:ext>
            </a:extLst>
          </p:cNvPr>
          <p:cNvSpPr txBox="1"/>
          <p:nvPr/>
        </p:nvSpPr>
        <p:spPr>
          <a:xfrm>
            <a:off x="5071604" y="6521587"/>
            <a:ext cx="228908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bg-BG" sz="1400" dirty="0">
                <a:solidFill>
                  <a:schemeClr val="bg1"/>
                </a:solidFill>
              </a:rPr>
              <a:t>Отбор „Ще го мислим после“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5B9A96-6537-4E31-8636-51FB0F619495}"/>
              </a:ext>
            </a:extLst>
          </p:cNvPr>
          <p:cNvSpPr txBox="1"/>
          <p:nvPr/>
        </p:nvSpPr>
        <p:spPr>
          <a:xfrm>
            <a:off x="5778227" y="2336231"/>
            <a:ext cx="87584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bg-BG" sz="6000" b="1" dirty="0">
                <a:solidFill>
                  <a:schemeClr val="bg1"/>
                </a:solidFill>
                <a:latin typeface="+mj-lt"/>
              </a:rPr>
              <a:t>?</a:t>
            </a:r>
            <a:endParaRPr lang="en-US" sz="6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1083592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presentation, from 24Slides</Template>
  <TotalTime>0</TotalTime>
  <Words>307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Century Gothic (Headings)</vt:lpstr>
      <vt:lpstr>Segoe UI Light</vt:lpstr>
      <vt:lpstr>Office Theme</vt:lpstr>
      <vt:lpstr>Slide 1</vt:lpstr>
      <vt:lpstr>Кои сме ние?</vt:lpstr>
      <vt:lpstr>Какво целим с този проект?</vt:lpstr>
      <vt:lpstr>Как постигаме това?</vt:lpstr>
      <vt:lpstr>Slide 7</vt:lpstr>
      <vt:lpstr>PowerPoint Presentation</vt:lpstr>
      <vt:lpstr>Slide 11</vt:lpstr>
      <vt:lpstr>Бъдещо развитие на проекта</vt:lpstr>
      <vt:lpstr>Slide 1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2019-03-17T00:30:16Z</dcterms:created>
  <dcterms:modified xsi:type="dcterms:W3CDTF">2019-03-17T00:50:23Z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